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EEAD2-CCCA-4B52-9E4B-A1F8083589C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3490C-13E0-4430-831F-328988995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3490C-13E0-4430-831F-328988995F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3490C-13E0-4430-831F-328988995F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3D4A-BD94-49A8-8BF8-12BB1E58B32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522F4-4810-4F24-BECE-C778F61DD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kader\flower-631765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96000"/>
            <a:ext cx="9144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WELCOME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 .’A’ and ‘An’ are sometimes  used  before a noun to indicate a class;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kader\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419600"/>
            <a:ext cx="2743200" cy="1295400"/>
          </a:xfrm>
          <a:prstGeom prst="rect">
            <a:avLst/>
          </a:prstGeom>
          <a:noFill/>
        </p:spPr>
      </p:pic>
      <p:pic>
        <p:nvPicPr>
          <p:cNvPr id="2051" name="Picture 3" descr="D:\kader\cat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1066800"/>
            <a:ext cx="447675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3581400"/>
            <a:ext cx="4800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 cat is a pet animal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486400"/>
            <a:ext cx="5791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An ant is an industrious creature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708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4. A is used in the sense of a certain;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kader\a ma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09600"/>
            <a:ext cx="1143000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1219200"/>
            <a:ext cx="5029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 Mr. Brown came to see 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563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5.A is used as a preposition;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D:\kader\hu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2781301" cy="2743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71800" y="5410200"/>
            <a:ext cx="6172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 went a hunting.(on hunting)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05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6. A is used before other determinatives;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kader\ju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114800"/>
            <a:ext cx="2057400" cy="2743200"/>
          </a:xfrm>
          <a:prstGeom prst="rect">
            <a:avLst/>
          </a:prstGeom>
          <a:noFill/>
        </p:spPr>
      </p:pic>
      <p:pic>
        <p:nvPicPr>
          <p:cNvPr id="4099" name="Picture 3" descr="D:\kader\local-library-tip-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82" y="609600"/>
            <a:ext cx="3296268" cy="2960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5715000"/>
            <a:ext cx="5791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There is a little water in the jug.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524000"/>
            <a:ext cx="5715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There are a lot of books in the library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7. ‘A’ and ‘An’ are used in a number of phrases;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kader\walking.gif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533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man is walking in a hurry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8. A  or An is used in exclamatory sentences;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295401"/>
            <a:ext cx="59436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solidFill>
                  <a:srgbClr val="FF0000"/>
                </a:solidFill>
              </a:rPr>
              <a:t>What a nice bird it is!</a:t>
            </a:r>
          </a:p>
        </p:txBody>
      </p:sp>
      <p:pic>
        <p:nvPicPr>
          <p:cNvPr id="2050" name="Picture 2" descr="D:\kader\nice bi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3088"/>
            <a:ext cx="3200400" cy="2627312"/>
          </a:xfrm>
          <a:prstGeom prst="rect">
            <a:avLst/>
          </a:prstGeom>
          <a:noFill/>
        </p:spPr>
      </p:pic>
      <p:pic>
        <p:nvPicPr>
          <p:cNvPr id="2051" name="Picture 3" descr="D:\kader\stud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2057400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5410200"/>
            <a:ext cx="7162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What an intelligent boy he is 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259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Uses of ‘The’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8991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Look at the pictures and try to understand;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kader\pad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89154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The </a:t>
            </a:r>
            <a:r>
              <a:rPr lang="en-US" sz="4000" dirty="0" err="1" smtClean="0">
                <a:solidFill>
                  <a:srgbClr val="FF0000"/>
                </a:solidFill>
              </a:rPr>
              <a:t>Padma</a:t>
            </a:r>
            <a:r>
              <a:rPr lang="en-US" sz="4000" dirty="0" smtClean="0">
                <a:solidFill>
                  <a:srgbClr val="FF0000"/>
                </a:solidFill>
              </a:rPr>
              <a:t> is a </a:t>
            </a:r>
            <a:r>
              <a:rPr lang="en-US" sz="4000" smtClean="0">
                <a:solidFill>
                  <a:srgbClr val="FF0000"/>
                </a:solidFill>
              </a:rPr>
              <a:t>big river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ader\himalay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TheHimalayas</a:t>
            </a:r>
            <a:r>
              <a:rPr lang="en-US" sz="3200" dirty="0" smtClean="0">
                <a:solidFill>
                  <a:srgbClr val="FF0000"/>
                </a:solidFill>
              </a:rPr>
              <a:t>  are the biggest mountains in the world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ader\Ocean.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Pacific is a big ocean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ader\andam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 err="1" smtClean="0">
                <a:solidFill>
                  <a:srgbClr val="FF0000"/>
                </a:solidFill>
              </a:rPr>
              <a:t>Andamans</a:t>
            </a:r>
            <a:r>
              <a:rPr lang="en-US" sz="3200" dirty="0" smtClean="0">
                <a:solidFill>
                  <a:srgbClr val="FF0000"/>
                </a:solidFill>
              </a:rPr>
              <a:t>(groups of islands)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ader\ittefa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37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</a:t>
            </a:r>
            <a:r>
              <a:rPr lang="en-US" sz="3600" dirty="0" err="1" smtClean="0">
                <a:solidFill>
                  <a:srgbClr val="FF0000"/>
                </a:solidFill>
              </a:rPr>
              <a:t>Ittefaq</a:t>
            </a:r>
            <a:r>
              <a:rPr lang="en-US" sz="3600" dirty="0" smtClean="0">
                <a:solidFill>
                  <a:srgbClr val="FF0000"/>
                </a:solidFill>
              </a:rPr>
              <a:t> is a daily newspaper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4343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INTRODUCTION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kader\Ma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1988" y="0"/>
            <a:ext cx="1942012" cy="205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057400"/>
            <a:ext cx="9144000" cy="440120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Md. Abdul </a:t>
            </a:r>
            <a:r>
              <a:rPr lang="en-US" sz="2800" dirty="0" err="1" smtClean="0">
                <a:solidFill>
                  <a:srgbClr val="FF0000"/>
                </a:solidFill>
              </a:rPr>
              <a:t>Mazed</a:t>
            </a:r>
            <a:r>
              <a:rPr lang="en-US" sz="2800" dirty="0" smtClean="0">
                <a:solidFill>
                  <a:srgbClr val="FF0000"/>
                </a:solidFill>
              </a:rPr>
              <a:t>; Assistant </a:t>
            </a:r>
            <a:r>
              <a:rPr lang="en-US" sz="2800" dirty="0" err="1" smtClean="0">
                <a:solidFill>
                  <a:srgbClr val="FF0000"/>
                </a:solidFill>
              </a:rPr>
              <a:t>Headteacher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Goalbathan</a:t>
            </a:r>
            <a:r>
              <a:rPr lang="en-US" sz="2800" dirty="0" smtClean="0">
                <a:solidFill>
                  <a:srgbClr val="FF0000"/>
                </a:solidFill>
              </a:rPr>
              <a:t> Secondary School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P.O- </a:t>
            </a:r>
            <a:r>
              <a:rPr lang="en-US" sz="2800" dirty="0" err="1" smtClean="0">
                <a:solidFill>
                  <a:srgbClr val="FF0000"/>
                </a:solidFill>
              </a:rPr>
              <a:t>Goalbathan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Magura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Sadar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Magura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Subject; English Second </a:t>
            </a:r>
            <a:r>
              <a:rPr lang="en-US" sz="2800" dirty="0" err="1" smtClean="0">
                <a:solidFill>
                  <a:srgbClr val="FF0000"/>
                </a:solidFill>
              </a:rPr>
              <a:t>Papert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Class—8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Unit-          Lesson-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Articles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Time—50 minutes.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ader\high cou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4114800" cy="2819400"/>
          </a:xfrm>
          <a:prstGeom prst="rect">
            <a:avLst/>
          </a:prstGeom>
          <a:noFill/>
        </p:spPr>
      </p:pic>
      <p:pic>
        <p:nvPicPr>
          <p:cNvPr id="8195" name="Picture 3" descr="D:\kader\m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0"/>
            <a:ext cx="2362201" cy="2209799"/>
          </a:xfrm>
          <a:prstGeom prst="rect">
            <a:avLst/>
          </a:prstGeom>
          <a:noFill/>
        </p:spPr>
      </p:pic>
      <p:pic>
        <p:nvPicPr>
          <p:cNvPr id="8196" name="Picture 4" descr="D:\kader\c754418d86f54fcb1bcdb1859fd94a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00" y="1"/>
            <a:ext cx="2995363" cy="2362199"/>
          </a:xfrm>
          <a:prstGeom prst="rect">
            <a:avLst/>
          </a:prstGeom>
          <a:noFill/>
        </p:spPr>
      </p:pic>
      <p:pic>
        <p:nvPicPr>
          <p:cNvPr id="8197" name="Picture 5" descr="D:\kader\05. National Parliament of Bangladesh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352800"/>
            <a:ext cx="4419600" cy="2819400"/>
          </a:xfrm>
          <a:prstGeom prst="rect">
            <a:avLst/>
          </a:prstGeom>
          <a:noFill/>
        </p:spPr>
      </p:pic>
      <p:pic>
        <p:nvPicPr>
          <p:cNvPr id="8198" name="Picture 6" descr="D:\kader\Sunsets-and-Sun-Rising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1"/>
            <a:ext cx="2590800" cy="21335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209800"/>
            <a:ext cx="3048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Quran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057400"/>
            <a:ext cx="2590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 Sun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133600"/>
            <a:ext cx="2362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The Moon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72200"/>
            <a:ext cx="4114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High Court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096000"/>
            <a:ext cx="4419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Parliament House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kader\TR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43"/>
            <a:ext cx="4267200" cy="2754606"/>
          </a:xfrm>
          <a:prstGeom prst="rect">
            <a:avLst/>
          </a:prstGeom>
          <a:noFill/>
        </p:spPr>
      </p:pic>
      <p:pic>
        <p:nvPicPr>
          <p:cNvPr id="9219" name="Picture 3" descr="D:\kader\titan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343400" cy="2438400"/>
          </a:xfrm>
          <a:prstGeom prst="rect">
            <a:avLst/>
          </a:prstGeom>
          <a:noFill/>
        </p:spPr>
      </p:pic>
      <p:pic>
        <p:nvPicPr>
          <p:cNvPr id="9220" name="Picture 4" descr="D:\kader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3657600" cy="2085950"/>
          </a:xfrm>
          <a:prstGeom prst="rect">
            <a:avLst/>
          </a:prstGeom>
          <a:noFill/>
        </p:spPr>
      </p:pic>
      <p:pic>
        <p:nvPicPr>
          <p:cNvPr id="9221" name="Picture 5" descr="D:\kader\iclu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6938" y="3775075"/>
            <a:ext cx="4437062" cy="2397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4267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 err="1" smtClean="0">
                <a:solidFill>
                  <a:srgbClr val="FF0000"/>
                </a:solidFill>
              </a:rPr>
              <a:t>Lalon</a:t>
            </a:r>
            <a:r>
              <a:rPr lang="en-US" sz="2800" dirty="0" smtClean="0">
                <a:solidFill>
                  <a:srgbClr val="FF0000"/>
                </a:solidFill>
              </a:rPr>
              <a:t> Shah Express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667000"/>
            <a:ext cx="434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Titanic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6000"/>
            <a:ext cx="3657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cow lives on grass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6096000"/>
            <a:ext cx="4419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went to the club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ader\-a-man-holding-a-collection-of-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5863"/>
            <a:ext cx="2514599" cy="3296937"/>
          </a:xfrm>
          <a:prstGeom prst="rect">
            <a:avLst/>
          </a:prstGeom>
          <a:noFill/>
        </p:spPr>
      </p:pic>
      <p:pic>
        <p:nvPicPr>
          <p:cNvPr id="1027" name="Picture 3" descr="D:\kader\reading.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2542784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3200" y="2286000"/>
            <a:ext cx="64008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Karim</a:t>
            </a:r>
            <a:r>
              <a:rPr lang="en-US" sz="2800" dirty="0" smtClean="0">
                <a:solidFill>
                  <a:srgbClr val="FFFF00"/>
                </a:solidFill>
              </a:rPr>
              <a:t> is the  best  student in class nine.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410200"/>
            <a:ext cx="6477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more you read, the more you learn.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ader\_72677049_men-in-su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1027" name="Picture 3" descr="D:\kader\richest-people-759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962400"/>
            <a:ext cx="3657600" cy="2362200"/>
          </a:xfrm>
          <a:prstGeom prst="rect">
            <a:avLst/>
          </a:prstGeom>
          <a:noFill/>
        </p:spPr>
      </p:pic>
      <p:pic>
        <p:nvPicPr>
          <p:cNvPr id="1028" name="Picture 4" descr="D:\kader\Golovk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52400"/>
            <a:ext cx="4724400" cy="3200399"/>
          </a:xfrm>
          <a:prstGeom prst="rect">
            <a:avLst/>
          </a:prstGeom>
          <a:noFill/>
        </p:spPr>
      </p:pic>
      <p:pic>
        <p:nvPicPr>
          <p:cNvPr id="1030" name="Picture 6" descr="D:\kader\-going-to-school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962400"/>
            <a:ext cx="50292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352800"/>
            <a:ext cx="4038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The English are industrious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27660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He stared at him in the face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00800"/>
            <a:ext cx="36576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rich are not always happy.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6477000"/>
            <a:ext cx="5105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students who are going to school are my friends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kader\MO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753" y="-1"/>
            <a:ext cx="2859465" cy="2133601"/>
          </a:xfrm>
          <a:prstGeom prst="rect">
            <a:avLst/>
          </a:prstGeom>
          <a:noFill/>
        </p:spPr>
      </p:pic>
      <p:pic>
        <p:nvPicPr>
          <p:cNvPr id="2052" name="Picture 4" descr="D:\kader\georg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733800"/>
            <a:ext cx="2133600" cy="2667000"/>
          </a:xfrm>
          <a:prstGeom prst="rect">
            <a:avLst/>
          </a:prstGeom>
          <a:noFill/>
        </p:spPr>
      </p:pic>
      <p:pic>
        <p:nvPicPr>
          <p:cNvPr id="2053" name="Picture 5" descr="D:\kader\364772-4428-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9600"/>
            <a:ext cx="1600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10400" y="6400800"/>
            <a:ext cx="21336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George the Fifth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219200"/>
            <a:ext cx="7086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mother in her rose at the sight of the baby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791200"/>
            <a:ext cx="3200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He joined the Bar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35280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He likes the yellow of an egg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kader\article-0-148BF38D000005DC-779_470x2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38097"/>
            <a:ext cx="1981200" cy="160530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ader\PLAYS VIO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2057400" cy="1847850"/>
          </a:xfrm>
          <a:prstGeom prst="rect">
            <a:avLst/>
          </a:prstGeom>
          <a:noFill/>
        </p:spPr>
      </p:pic>
      <p:pic>
        <p:nvPicPr>
          <p:cNvPr id="3075" name="Picture 3" descr="D:\kader\by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4" y="0"/>
            <a:ext cx="2339975" cy="2286000"/>
          </a:xfrm>
          <a:prstGeom prst="rect">
            <a:avLst/>
          </a:prstGeom>
          <a:noFill/>
        </p:spPr>
      </p:pic>
      <p:pic>
        <p:nvPicPr>
          <p:cNvPr id="3076" name="Picture 4" descr="D:\kader\mohs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0"/>
            <a:ext cx="2133600" cy="2362200"/>
          </a:xfrm>
          <a:prstGeom prst="rect">
            <a:avLst/>
          </a:prstGeom>
          <a:noFill/>
        </p:spPr>
      </p:pic>
      <p:pic>
        <p:nvPicPr>
          <p:cNvPr id="3077" name="Picture 5" descr="D:\kader\Nazrul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9098"/>
            <a:ext cx="2366963" cy="22669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1524000"/>
            <a:ext cx="4419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Nazrul</a:t>
            </a:r>
            <a:r>
              <a:rPr lang="en-US" sz="2400" dirty="0" smtClean="0">
                <a:solidFill>
                  <a:srgbClr val="FFFF00"/>
                </a:solidFill>
              </a:rPr>
              <a:t> is the  Byron of Bangladesh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200400"/>
            <a:ext cx="31242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He plays the violin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5334000"/>
            <a:ext cx="57912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kindness of </a:t>
            </a:r>
            <a:r>
              <a:rPr lang="en-US" sz="2800" dirty="0" err="1" smtClean="0">
                <a:solidFill>
                  <a:srgbClr val="FFFF00"/>
                </a:solidFill>
              </a:rPr>
              <a:t>Mohin</a:t>
            </a:r>
            <a:r>
              <a:rPr lang="en-US" sz="2800" dirty="0" smtClean="0">
                <a:solidFill>
                  <a:srgbClr val="FFFF00"/>
                </a:solidFill>
              </a:rPr>
              <a:t> is known to all.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220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Byron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057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Nazrul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ader\fine-rice-bran-honeyvill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3523533" cy="3276600"/>
          </a:xfrm>
          <a:prstGeom prst="rect">
            <a:avLst/>
          </a:prstGeom>
          <a:noFill/>
        </p:spPr>
      </p:pic>
      <p:pic>
        <p:nvPicPr>
          <p:cNvPr id="2051" name="Picture 3" descr="D:\kader\usa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809999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524000"/>
            <a:ext cx="533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U.S.A  is a prosperous country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105400"/>
            <a:ext cx="5562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rice of </a:t>
            </a:r>
            <a:r>
              <a:rPr lang="en-US" sz="2800" dirty="0" err="1" smtClean="0">
                <a:solidFill>
                  <a:srgbClr val="FFFF00"/>
                </a:solidFill>
              </a:rPr>
              <a:t>Barishal</a:t>
            </a:r>
            <a:r>
              <a:rPr lang="en-US" sz="2800" dirty="0" smtClean="0">
                <a:solidFill>
                  <a:srgbClr val="FFFF00"/>
                </a:solidFill>
              </a:rPr>
              <a:t> is very fine.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2819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EVALUATION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58674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Fill in the blanks with  appropriate Articles;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310854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He is ----university student. 2. Dhaka is----London of Bangladesh. 3.---water of this pond is not pure. 4.----honesty of the boy is praiseworthy. 5. Salam is ----better of the two boys. 6.------lion is ----beast of prey. 7.-----Bay of Bangle is to ----- south of Bangladesh. 8. His father is on </a:t>
            </a:r>
          </a:p>
          <a:p>
            <a:pPr marL="342900" indent="-342900" algn="ctr"/>
            <a:r>
              <a:rPr lang="en-US" sz="2800" dirty="0" smtClean="0">
                <a:solidFill>
                  <a:srgbClr val="FFFF00"/>
                </a:solidFill>
              </a:rPr>
              <a:t>----committee. 9.----Sun rises in---east and sets in----west. 10.He reads-----Bangladesh Observer.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4876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 Articles where necessary;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48200"/>
            <a:ext cx="9144000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 lives in big city in centre of Bangladesh . city is called </a:t>
            </a:r>
            <a:r>
              <a:rPr lang="en-US" sz="2800" dirty="0" err="1" smtClean="0">
                <a:solidFill>
                  <a:srgbClr val="FF0000"/>
                </a:solidFill>
              </a:rPr>
              <a:t>Dhaka.He</a:t>
            </a:r>
            <a:r>
              <a:rPr lang="en-US" sz="2800" dirty="0" smtClean="0">
                <a:solidFill>
                  <a:srgbClr val="FF0000"/>
                </a:solidFill>
              </a:rPr>
              <a:t> lives in old house. He is </a:t>
            </a:r>
            <a:r>
              <a:rPr lang="en-US" sz="2800" dirty="0" err="1" smtClean="0">
                <a:solidFill>
                  <a:srgbClr val="FF0000"/>
                </a:solidFill>
              </a:rPr>
              <a:t>univeasity</a:t>
            </a:r>
            <a:r>
              <a:rPr lang="en-US" sz="2800" dirty="0" smtClean="0">
                <a:solidFill>
                  <a:srgbClr val="FF0000"/>
                </a:solidFill>
              </a:rPr>
              <a:t> student. Name of university is Dhaka university. It is old university. Dhaka stands  on </a:t>
            </a:r>
            <a:r>
              <a:rPr lang="en-US" sz="2800" dirty="0" err="1" smtClean="0">
                <a:solidFill>
                  <a:srgbClr val="FF0000"/>
                </a:solidFill>
              </a:rPr>
              <a:t>Buriganga</a:t>
            </a:r>
            <a:r>
              <a:rPr lang="en-US" sz="2800" dirty="0" smtClean="0">
                <a:solidFill>
                  <a:srgbClr val="FF0000"/>
                </a:solidFill>
              </a:rPr>
              <a:t>. Dhaka is capital of Bangladesh.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5029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HOME WORK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five sentences about your pet </a:t>
            </a:r>
            <a:r>
              <a:rPr lang="en-US" sz="2800" dirty="0" smtClean="0"/>
              <a:t>animal and identify Articles.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THANK YOU</a:t>
            </a:r>
            <a:endParaRPr lang="en-US" sz="3200" dirty="0"/>
          </a:p>
        </p:txBody>
      </p:sp>
      <p:pic>
        <p:nvPicPr>
          <p:cNvPr id="3074" name="Picture 2" descr="D:\kader\Tuli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4495"/>
            <a:ext cx="9144000" cy="4420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Look at the pictures and try to understand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kader\eleph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7010400" cy="3276600"/>
          </a:xfrm>
          <a:prstGeom prst="rect">
            <a:avLst/>
          </a:prstGeom>
          <a:noFill/>
        </p:spPr>
      </p:pic>
      <p:pic>
        <p:nvPicPr>
          <p:cNvPr id="2052" name="Picture 4" descr="D:\kader\c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4572000" cy="2209800"/>
          </a:xfrm>
          <a:prstGeom prst="rect">
            <a:avLst/>
          </a:prstGeom>
          <a:noFill/>
        </p:spPr>
      </p:pic>
      <p:pic>
        <p:nvPicPr>
          <p:cNvPr id="2054" name="Picture 6" descr="D:\kader\Man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2895600" cy="14791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2133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mango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1722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An elephant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2895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The cow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LEARNING OUTCOMES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424731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The Students will have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*learnt what  Articles are.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*learnt about the two kinds of Articles.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*learnt the uses of Articles.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600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Articles;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0"/>
            <a:ext cx="7543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A, An and  The are called  Articles 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Articles are of two kinds; 1.Indefinite Article 2.Definite Article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3886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Indefinite Article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371600" y="2057400"/>
            <a:ext cx="484632" cy="2590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2667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 ,  A 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447801"/>
            <a:ext cx="4419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Definite Article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629400" y="1981200"/>
            <a:ext cx="533400" cy="2667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4648200"/>
            <a:ext cx="25146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The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Look at the pictures and try to understand;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kader\cat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619125"/>
            <a:ext cx="2619375" cy="2200275"/>
          </a:xfrm>
          <a:prstGeom prst="rect">
            <a:avLst/>
          </a:prstGeom>
          <a:noFill/>
        </p:spPr>
      </p:pic>
      <p:pic>
        <p:nvPicPr>
          <p:cNvPr id="1027" name="Picture 3" descr="D:\kader\Man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838200"/>
            <a:ext cx="3032125" cy="1905000"/>
          </a:xfrm>
          <a:prstGeom prst="rect">
            <a:avLst/>
          </a:prstGeom>
          <a:noFill/>
        </p:spPr>
      </p:pic>
      <p:pic>
        <p:nvPicPr>
          <p:cNvPr id="1028" name="Picture 4" descr="D:\kader\red-deer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762001"/>
            <a:ext cx="3048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 cat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51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 mango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514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 deer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D:\kader\horse-rid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1" y="4038600"/>
            <a:ext cx="2362200" cy="1905000"/>
          </a:xfrm>
          <a:prstGeom prst="rect">
            <a:avLst/>
          </a:prstGeom>
          <a:noFill/>
        </p:spPr>
      </p:pic>
      <p:pic>
        <p:nvPicPr>
          <p:cNvPr id="1030" name="Picture 6" descr="D:\kader\ro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5416" y="4038600"/>
            <a:ext cx="2098184" cy="1828800"/>
          </a:xfrm>
          <a:prstGeom prst="rect">
            <a:avLst/>
          </a:prstGeom>
          <a:noFill/>
        </p:spPr>
      </p:pic>
      <p:pic>
        <p:nvPicPr>
          <p:cNvPr id="1031" name="Picture 7" descr="D:\kader\fis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4114799"/>
            <a:ext cx="3128962" cy="1676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" y="5791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 fish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79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 flower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594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 horse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kader\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2743200" cy="1143000"/>
          </a:xfrm>
          <a:prstGeom prst="rect">
            <a:avLst/>
          </a:prstGeom>
          <a:noFill/>
        </p:spPr>
      </p:pic>
      <p:pic>
        <p:nvPicPr>
          <p:cNvPr id="2052" name="Picture 4" descr="D:\kader\e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1"/>
            <a:ext cx="3000375" cy="1828799"/>
          </a:xfrm>
          <a:prstGeom prst="rect">
            <a:avLst/>
          </a:prstGeom>
          <a:noFill/>
        </p:spPr>
      </p:pic>
      <p:pic>
        <p:nvPicPr>
          <p:cNvPr id="2053" name="Picture 5" descr="D:\kader\-Umbrella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2400300" cy="2343150"/>
          </a:xfrm>
          <a:prstGeom prst="rect">
            <a:avLst/>
          </a:prstGeom>
          <a:noFill/>
        </p:spPr>
      </p:pic>
      <p:pic>
        <p:nvPicPr>
          <p:cNvPr id="2054" name="Picture 6" descr="D:\kader\apple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"/>
            <a:ext cx="2743200" cy="1752599"/>
          </a:xfrm>
          <a:prstGeom prst="rect">
            <a:avLst/>
          </a:prstGeom>
          <a:noFill/>
        </p:spPr>
      </p:pic>
      <p:pic>
        <p:nvPicPr>
          <p:cNvPr id="2055" name="Picture 7" descr="D:\kader\o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1" y="3505200"/>
            <a:ext cx="2514600" cy="1828800"/>
          </a:xfrm>
          <a:prstGeom prst="rect">
            <a:avLst/>
          </a:prstGeom>
          <a:noFill/>
        </p:spPr>
      </p:pic>
      <p:pic>
        <p:nvPicPr>
          <p:cNvPr id="2056" name="Picture 8" descr="D:\kader\elephan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555205"/>
            <a:ext cx="3124200" cy="17787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1752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  ant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828800"/>
            <a:ext cx="2514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An  egg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752600"/>
            <a:ext cx="2286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An  apple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34000"/>
            <a:ext cx="2438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  umbrella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5257800"/>
            <a:ext cx="2514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An  ox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5257800"/>
            <a:ext cx="3048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An  elephant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and An are called Indefinite Articles, because they do not point out any particular person or thing. They are used only singular countable nouns.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152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Uses of A;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‘’A’’ is used before a consonant.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Such vowels that have the sound of ‘’you’’.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‘’o’’, when it sounds like ‘’w’’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kader\one-eye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200400"/>
            <a:ext cx="2667000" cy="3124200"/>
          </a:xfrm>
          <a:prstGeom prst="rect">
            <a:avLst/>
          </a:prstGeom>
          <a:noFill/>
        </p:spPr>
      </p:pic>
      <p:pic>
        <p:nvPicPr>
          <p:cNvPr id="1027" name="Picture 3" descr="D:\kader\universit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2743200" cy="3276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48400"/>
            <a:ext cx="2514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 university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248400"/>
            <a:ext cx="2743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 one eyed man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2" descr="D:\kader\shetland_ewe_melba_large-mooritwa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886200"/>
            <a:ext cx="2895600" cy="2209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0" y="6172200"/>
            <a:ext cx="297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 ewe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057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Uses of ‘’An’’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‘’An’’ is used before a vowel.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A consonant beginning with a vowel sound.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D:\kader\a teac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981200"/>
            <a:ext cx="3581400" cy="3429000"/>
          </a:xfrm>
          <a:prstGeom prst="rect">
            <a:avLst/>
          </a:prstGeom>
          <a:noFill/>
        </p:spPr>
      </p:pic>
      <p:pic>
        <p:nvPicPr>
          <p:cNvPr id="1026" name="Picture 2" descr="D:\kader\mohs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6510"/>
            <a:ext cx="3352800" cy="36036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410200"/>
            <a:ext cx="327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An honest man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334000"/>
            <a:ext cx="3505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An M.A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727</Words>
  <Application>Microsoft Office PowerPoint</Application>
  <PresentationFormat>On-screen Show (4:3)</PresentationFormat>
  <Paragraphs>113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351</cp:revision>
  <dcterms:created xsi:type="dcterms:W3CDTF">2016-12-07T06:41:00Z</dcterms:created>
  <dcterms:modified xsi:type="dcterms:W3CDTF">2017-01-13T05:56:21Z</dcterms:modified>
</cp:coreProperties>
</file>